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5"/>
  </p:sldMasterIdLst>
  <p:notesMasterIdLst>
    <p:notesMasterId r:id="rId14"/>
  </p:notesMasterIdLst>
  <p:sldIdLst>
    <p:sldId id="261" r:id="rId6"/>
    <p:sldId id="262" r:id="rId7"/>
    <p:sldId id="269" r:id="rId8"/>
    <p:sldId id="264" r:id="rId9"/>
    <p:sldId id="265" r:id="rId10"/>
    <p:sldId id="267" r:id="rId11"/>
    <p:sldId id="270" r:id="rId12"/>
    <p:sldId id="258" r:id="rId13"/>
  </p:sldIdLst>
  <p:sldSz cx="9144000" cy="6858000" type="screen4x3"/>
  <p:notesSz cx="6858000" cy="9266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043" autoAdjust="0"/>
    <p:restoredTop sz="83187" autoAdjust="0"/>
  </p:normalViewPr>
  <p:slideViewPr>
    <p:cSldViewPr showGuides="1">
      <p:cViewPr>
        <p:scale>
          <a:sx n="90" d="100"/>
          <a:sy n="90" d="100"/>
        </p:scale>
        <p:origin x="-798" y="-72"/>
      </p:cViewPr>
      <p:guideLst>
        <p:guide orient="horz" pos="2160"/>
        <p:guide orient="horz" pos="1104"/>
        <p:guide orient="horz" pos="960"/>
        <p:guide pos="2880"/>
        <p:guide pos="240"/>
        <p:guide pos="5520"/>
        <p:guide pos="432"/>
        <p:guide pos="53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2058" y="-102"/>
      </p:cViewPr>
      <p:guideLst>
        <p:guide orient="horz" pos="2919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33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33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24CA29-0C3B-44E1-869B-E25FE84DE996}" type="datetimeFigureOut">
              <a:rPr lang="en-US" smtClean="0"/>
              <a:pPr/>
              <a:t>5/17/2010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2838" y="695325"/>
            <a:ext cx="4632325" cy="3475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1463"/>
            <a:ext cx="5486400" cy="41698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1318"/>
            <a:ext cx="2971800" cy="463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01318"/>
            <a:ext cx="2971800" cy="463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AF219-3CC1-44E8-9095-D85472EBEC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AF219-3CC1-44E8-9095-D85472EBECAA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4404519"/>
            <a:ext cx="6019800" cy="4422656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DC0BBE-3DD3-4556-A796-12BD0049EE14}" type="slidenum">
              <a:rPr lang="en-US" smtClean="0"/>
              <a:pPr/>
              <a:t>2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4247026"/>
            <a:ext cx="6705600" cy="472949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spcBef>
                <a:spcPct val="0"/>
              </a:spcBef>
            </a:pPr>
            <a:endParaRPr lang="en-US" sz="1400" dirty="0" smtClean="0">
              <a:latin typeface="Arial" charset="0"/>
              <a:cs typeface="Arial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34AFC4C-D12E-4175-813D-006FA8390A11}" type="slidenum">
              <a:rPr lang="en-US" smtClean="0"/>
              <a:pPr/>
              <a:t>3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304800" y="4401463"/>
            <a:ext cx="6400800" cy="4651256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F106D81-4A3B-4DC4-B9D7-4B481E63BE99}" type="slidenum">
              <a:rPr lang="en-US" smtClean="0"/>
              <a:pPr/>
              <a:t>4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F003F6A-8F4E-4E2F-9D42-B762BC8413C2}" type="slidenum">
              <a:rPr lang="en-US" smtClean="0"/>
              <a:pPr/>
              <a:t>5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228600" y="4247026"/>
            <a:ext cx="6400800" cy="4633119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spcBef>
                <a:spcPct val="0"/>
              </a:spcBef>
              <a:defRPr/>
            </a:pPr>
            <a:endParaRPr lang="en-US" sz="1100" dirty="0" smtClean="0">
              <a:latin typeface="Arial" charset="0"/>
              <a:cs typeface="Arial" charset="0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A39212E-F815-42F0-B73C-794B936A9714}" type="slidenum">
              <a:rPr lang="en-US" smtClean="0"/>
              <a:pPr/>
              <a:t>6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228600" y="4247026"/>
            <a:ext cx="6400800" cy="4633119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spcBef>
                <a:spcPct val="0"/>
              </a:spcBef>
              <a:defRPr/>
            </a:pPr>
            <a:endParaRPr lang="en-US" sz="1100" dirty="0" smtClean="0">
              <a:latin typeface="Arial" charset="0"/>
              <a:cs typeface="Arial" charset="0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A39212E-F815-42F0-B73C-794B936A9714}" type="slidenum">
              <a:rPr lang="en-US" smtClean="0"/>
              <a:pPr/>
              <a:t>7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AF219-3CC1-44E8-9095-D85472EBECAA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TitlePageGraphic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4953000" cy="990599"/>
          </a:xfrm>
        </p:spPr>
        <p:txBody>
          <a:bodyPr/>
          <a:lstStyle>
            <a:lvl1pPr algn="l">
              <a:defRPr sz="2400" i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371600"/>
            <a:ext cx="4953000" cy="457200"/>
          </a:xfrm>
        </p:spPr>
        <p:txBody>
          <a:bodyPr/>
          <a:lstStyle>
            <a:lvl1pPr marL="0" indent="0" algn="l">
              <a:buNone/>
              <a:defRPr sz="2000" i="1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2F1E7A-BA5C-40A9-9A1A-C1BB43102A1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>
            <a:lvl1pPr>
              <a:defRPr>
                <a:effectLst>
                  <a:outerShdw blurRad="12700" dist="25400" dir="2700000" algn="tl">
                    <a:srgbClr val="000000">
                      <a:alpha val="35000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8077200" cy="3962400"/>
          </a:xfrm>
        </p:spPr>
        <p:txBody>
          <a:bodyPr/>
          <a:lstStyle>
            <a:lvl1pPr>
              <a:buClr>
                <a:schemeClr val="accent2">
                  <a:lumMod val="75000"/>
                </a:schemeClr>
              </a:buClr>
              <a:defRPr>
                <a:effectLst/>
              </a:defRPr>
            </a:lvl1pPr>
            <a:lvl2pPr>
              <a:buClr>
                <a:schemeClr val="accent2">
                  <a:lumMod val="75000"/>
                </a:schemeClr>
              </a:buClr>
              <a:buSzPct val="90000"/>
              <a:buFont typeface="Arial" pitchFamily="34" charset="0"/>
              <a:buChar char="•"/>
              <a:defRPr>
                <a:effectLst/>
              </a:defRPr>
            </a:lvl2pPr>
            <a:lvl3pPr>
              <a:buClr>
                <a:schemeClr val="accent2">
                  <a:lumMod val="75000"/>
                </a:schemeClr>
              </a:buClr>
              <a:buSzPct val="90000"/>
              <a:defRPr>
                <a:effectLst/>
              </a:defRPr>
            </a:lvl3pPr>
            <a:lvl4pPr>
              <a:defRPr>
                <a:effectLst/>
              </a:defRPr>
            </a:lvl4pPr>
            <a:lvl5pPr>
              <a:defRPr>
                <a:effectLst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823AC3-2C08-405B-8E17-22431A508CC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391C4-9CE8-46FA-B149-6EC9BAB55DC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114800"/>
          </a:xfrm>
        </p:spPr>
        <p:txBody>
          <a:bodyPr/>
          <a:lstStyle>
            <a:lvl1pPr>
              <a:buClr>
                <a:schemeClr val="accent2">
                  <a:lumMod val="75000"/>
                </a:schemeClr>
              </a:buClr>
              <a:defRPr sz="2800"/>
            </a:lvl1pPr>
            <a:lvl2pPr>
              <a:buClr>
                <a:schemeClr val="accent2">
                  <a:lumMod val="75000"/>
                </a:schemeClr>
              </a:buClr>
              <a:buFont typeface="Arial" pitchFamily="34" charset="0"/>
              <a:buChar char="•"/>
              <a:defRPr sz="2400"/>
            </a:lvl2pPr>
            <a:lvl3pPr>
              <a:buClr>
                <a:schemeClr val="accent2">
                  <a:lumMod val="75000"/>
                </a:schemeClr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114800"/>
          </a:xfrm>
        </p:spPr>
        <p:txBody>
          <a:bodyPr/>
          <a:lstStyle>
            <a:lvl1pPr>
              <a:defRPr lang="en-US" sz="2800" dirty="0" smtClean="0">
                <a:solidFill>
                  <a:schemeClr val="tx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 lang="en-US" sz="2400" dirty="0" smtClean="0">
                <a:solidFill>
                  <a:schemeClr val="tx2">
                    <a:lumMod val="75000"/>
                  </a:schemeClr>
                </a:solidFill>
                <a:effectLst/>
                <a:latin typeface="+mn-lt"/>
                <a:ea typeface="+mn-ea"/>
              </a:defRPr>
            </a:lvl2pPr>
            <a:lvl3pPr>
              <a:defRPr lang="en-US" sz="2000" dirty="0" smtClean="0">
                <a:solidFill>
                  <a:schemeClr val="tx2">
                    <a:lumMod val="75000"/>
                  </a:schemeClr>
                </a:solidFill>
                <a:effectLst/>
                <a:latin typeface="+mn-lt"/>
                <a:ea typeface="+mn-ea"/>
              </a:defRPr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>
                  <a:lumMod val="75000"/>
                </a:schemeClr>
              </a:buClr>
              <a:buFont typeface="Arial" pitchFamily="34" charset="0"/>
              <a:buChar char="•"/>
            </a:pPr>
            <a:r>
              <a:rPr lang="en-US" dirty="0" smtClean="0"/>
              <a:t>Click to edit Master text styles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>
                  <a:lumMod val="75000"/>
                </a:schemeClr>
              </a:buClr>
              <a:buFont typeface="Arial" pitchFamily="34" charset="0"/>
              <a:buChar char="•"/>
            </a:pPr>
            <a:r>
              <a:rPr lang="en-US" dirty="0" smtClean="0"/>
              <a:t>Second level</a:t>
            </a:r>
          </a:p>
          <a:p>
            <a:pPr marL="1143000" lvl="2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>
                  <a:lumMod val="75000"/>
                </a:schemeClr>
              </a:buClr>
              <a:buChar char="•"/>
            </a:pPr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ED2E24-FDAC-440E-849F-E53A397ADD5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D50168-F425-4474-AE7D-F07423F701D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8E70D1-7752-426A-9179-0ED930A96ED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80772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>
                  <a:lumMod val="75000"/>
                </a:schemeClr>
              </a:buClr>
              <a:buFont typeface="Arial" pitchFamily="34" charset="0"/>
              <a:buChar char="•"/>
            </a:pPr>
            <a:r>
              <a:rPr lang="en-US" dirty="0" smtClean="0"/>
              <a:t>Click to edit Master text styles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>
                  <a:lumMod val="75000"/>
                </a:schemeClr>
              </a:buClr>
              <a:buSzPct val="90000"/>
              <a:buFont typeface="Arial" pitchFamily="34" charset="0"/>
              <a:buChar char="•"/>
            </a:pPr>
            <a:r>
              <a:rPr lang="en-US" dirty="0" smtClean="0"/>
              <a:t>Second level</a:t>
            </a:r>
          </a:p>
          <a:p>
            <a:pPr marL="1143000" lvl="2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>
                  <a:lumMod val="75000"/>
                </a:schemeClr>
              </a:buClr>
              <a:buSzPct val="90000"/>
              <a:buChar char="•"/>
            </a:pPr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ABF84A0-580F-40AF-9B8D-FE21FBE0680D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7" name="Picture 4" descr="FooterGraphic1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5846763"/>
            <a:ext cx="9145588" cy="1011237"/>
          </a:xfrm>
          <a:prstGeom prst="rect">
            <a:avLst/>
          </a:prstGeom>
          <a:noFill/>
        </p:spPr>
      </p:pic>
      <p:sp>
        <p:nvSpPr>
          <p:cNvPr id="8" name="Rectangle 6"/>
          <p:cNvSpPr txBox="1">
            <a:spLocks noChangeArrowheads="1"/>
          </p:cNvSpPr>
          <p:nvPr userDrawn="1"/>
        </p:nvSpPr>
        <p:spPr bwMode="auto">
          <a:xfrm>
            <a:off x="8458200" y="632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BF84A0-580F-40AF-9B8D-FE21FBE0680D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charset="0"/>
                <a:ea typeface="ＭＳ Ｐゴシック" pitchFamily="1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Arial" charset="0"/>
              <a:ea typeface="ＭＳ Ｐゴシック" pitchFamily="1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transition>
    <p:randomBar dir="vert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>
              <a:lumMod val="75000"/>
            </a:schemeClr>
          </a:solidFill>
          <a:effectLst>
            <a:outerShdw blurRad="38100" dist="38100" dir="2700000" algn="tl">
              <a:srgbClr val="000000">
                <a:alpha val="15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Arial" pitchFamily="34" charset="0"/>
        <a:buChar char="•"/>
        <a:defRPr lang="en-US" sz="3200" dirty="0" smtClean="0">
          <a:solidFill>
            <a:schemeClr val="tx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lang="en-US" sz="2800" dirty="0" smtClean="0">
          <a:solidFill>
            <a:schemeClr val="tx2">
              <a:lumMod val="75000"/>
            </a:schemeClr>
          </a:solidFill>
          <a:effectLst/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lang="en-US" sz="2400" dirty="0" smtClean="0">
          <a:solidFill>
            <a:schemeClr val="tx2">
              <a:lumMod val="75000"/>
            </a:schemeClr>
          </a:solidFill>
          <a:effectLst/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2">
              <a:lumMod val="75000"/>
            </a:schemeClr>
          </a:solidFill>
          <a:effectLst>
            <a:outerShdw blurRad="38100" dist="38100" dir="2700000" algn="tl">
              <a:schemeClr val="tx1">
                <a:alpha val="15000"/>
              </a:schemeClr>
            </a:outerShdw>
          </a:effectLst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>
              <a:lumMod val="75000"/>
            </a:schemeClr>
          </a:solidFill>
          <a:effectLst>
            <a:outerShdw blurRad="38100" dist="38100" dir="2700000" algn="tl">
              <a:schemeClr val="tx1">
                <a:alpha val="15000"/>
              </a:schemeClr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Julie S. Janson, President</a:t>
            </a:r>
            <a:br>
              <a:rPr lang="en-US" dirty="0" smtClean="0"/>
            </a:br>
            <a:r>
              <a:rPr lang="en-US" dirty="0" smtClean="0"/>
              <a:t>Duke Energy Ohio, Inc. </a:t>
            </a:r>
            <a:br>
              <a:rPr lang="en-US" dirty="0" smtClean="0"/>
            </a:br>
            <a:r>
              <a:rPr lang="en-US" dirty="0" smtClean="0"/>
              <a:t>and Duke Energy Kentucky, Inc.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May 20, 2010</a:t>
            </a:r>
            <a:endParaRPr lang="en-US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Goal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52600"/>
            <a:ext cx="7162800" cy="3962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Duke Energy Ohio will lead the way                        in bringing </a:t>
            </a:r>
            <a:r>
              <a:rPr lang="en-US" i="1" u="sng" dirty="0" smtClean="0"/>
              <a:t>energy efficiency</a:t>
            </a:r>
            <a:r>
              <a:rPr lang="en-US" i="1" dirty="0" smtClean="0"/>
              <a:t>, </a:t>
            </a:r>
            <a:r>
              <a:rPr lang="en-US" i="1" u="sng" dirty="0" smtClean="0"/>
              <a:t>renewables</a:t>
            </a:r>
            <a:r>
              <a:rPr lang="en-US" i="1" dirty="0" smtClean="0"/>
              <a:t> and </a:t>
            </a:r>
            <a:r>
              <a:rPr lang="en-US" i="1" u="sng" dirty="0" smtClean="0"/>
              <a:t>alternative energy</a:t>
            </a:r>
            <a:r>
              <a:rPr lang="en-US" i="1" dirty="0" smtClean="0"/>
              <a:t> to life for Duke Energy, our customers and our communities.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Motivation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39624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Aging infrastructure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Convergence of challenges</a:t>
            </a:r>
          </a:p>
          <a:p>
            <a:pPr lvl="1"/>
            <a:r>
              <a:rPr lang="en-US" dirty="0" smtClean="0"/>
              <a:t>Economy</a:t>
            </a:r>
          </a:p>
          <a:p>
            <a:pPr lvl="1"/>
            <a:r>
              <a:rPr lang="en-US" dirty="0" smtClean="0"/>
              <a:t>Rapidly changing technology</a:t>
            </a:r>
          </a:p>
          <a:p>
            <a:pPr lvl="1"/>
            <a:r>
              <a:rPr lang="en-US" dirty="0" smtClean="0"/>
              <a:t>Uncertain regulatory environment</a:t>
            </a:r>
          </a:p>
          <a:p>
            <a:pPr lvl="1"/>
            <a:r>
              <a:rPr lang="en-US" dirty="0" smtClean="0"/>
              <a:t>Rising energy costs</a:t>
            </a:r>
          </a:p>
          <a:p>
            <a:pPr lvl="1"/>
            <a:r>
              <a:rPr lang="en-US" dirty="0" smtClean="0"/>
              <a:t>Customer choice in Ohio</a:t>
            </a:r>
          </a:p>
          <a:p>
            <a:pPr lvl="1">
              <a:spcBef>
                <a:spcPts val="1200"/>
              </a:spcBef>
            </a:pPr>
            <a:endParaRPr lang="en-US" dirty="0" smtClean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Opportunity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1200"/>
              </a:spcBef>
              <a:buNone/>
            </a:pPr>
            <a:r>
              <a:rPr lang="en-US" dirty="0" smtClean="0"/>
              <a:t>	Re-</a:t>
            </a:r>
            <a:r>
              <a:rPr lang="en-US" u="sng" dirty="0" smtClean="0"/>
              <a:t>think</a:t>
            </a:r>
            <a:r>
              <a:rPr lang="en-US" dirty="0" smtClean="0"/>
              <a:t>, 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/>
              <a:t>		re-</a:t>
            </a:r>
            <a:r>
              <a:rPr lang="en-US" u="sng" dirty="0" smtClean="0"/>
              <a:t>design</a:t>
            </a:r>
            <a:r>
              <a:rPr lang="en-US" dirty="0" smtClean="0"/>
              <a:t>, 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/>
              <a:t>			re-</a:t>
            </a:r>
            <a:r>
              <a:rPr lang="en-US" u="sng" dirty="0" smtClean="0"/>
              <a:t>build</a:t>
            </a:r>
            <a:r>
              <a:rPr lang="en-US" dirty="0" smtClean="0"/>
              <a:t> and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/>
              <a:t>				re-</a:t>
            </a:r>
            <a:r>
              <a:rPr lang="en-US" u="sng" dirty="0" smtClean="0"/>
              <a:t>power</a:t>
            </a:r>
            <a:r>
              <a:rPr lang="en-US" dirty="0" smtClean="0"/>
              <a:t> 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/>
              <a:t>					our communities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1" dur="100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5" dur="1000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9" dur="1000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3" dur="1000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Tools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Technology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Education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Legislation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Regulation</a:t>
            </a:r>
          </a:p>
          <a:p>
            <a:pPr>
              <a:spcBef>
                <a:spcPts val="1200"/>
              </a:spcBef>
            </a:pPr>
            <a:endParaRPr lang="en-US" dirty="0" smtClean="0"/>
          </a:p>
          <a:p>
            <a:pPr>
              <a:spcBef>
                <a:spcPts val="1200"/>
              </a:spcBef>
            </a:pPr>
            <a:endParaRPr lang="en-US" dirty="0" smtClean="0"/>
          </a:p>
          <a:p>
            <a:pPr>
              <a:spcBef>
                <a:spcPts val="1200"/>
              </a:spcBef>
            </a:pPr>
            <a:endParaRPr lang="en-US" dirty="0" smtClean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Future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Energy efficiency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Smart grid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Renewables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Ohio Clean Energy Park</a:t>
            </a:r>
          </a:p>
          <a:p>
            <a:pPr>
              <a:spcBef>
                <a:spcPts val="1200"/>
              </a:spcBef>
            </a:pPr>
            <a:endParaRPr lang="en-US" dirty="0" smtClean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Inclusion at Duke Energy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Stakeholder dialogue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Community involvement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Workforce development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Employee engagement</a:t>
            </a:r>
          </a:p>
          <a:p>
            <a:pPr>
              <a:spcBef>
                <a:spcPts val="1200"/>
              </a:spcBef>
            </a:pPr>
            <a:endParaRPr lang="en-US" dirty="0" smtClean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TitlePageGraphic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23AC3-2C08-405B-8E17-22431A508CC2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Duke Enegy">
      <a:dk1>
        <a:sysClr val="windowText" lastClr="000000"/>
      </a:dk1>
      <a:lt1>
        <a:sysClr val="window" lastClr="FFFFFF"/>
      </a:lt1>
      <a:dk2>
        <a:srgbClr val="998643"/>
      </a:dk2>
      <a:lt2>
        <a:srgbClr val="EEECE1"/>
      </a:lt2>
      <a:accent1>
        <a:srgbClr val="0046AD"/>
      </a:accent1>
      <a:accent2>
        <a:srgbClr val="FFCC00"/>
      </a:accent2>
      <a:accent3>
        <a:srgbClr val="66BC29"/>
      </a:accent3>
      <a:accent4>
        <a:srgbClr val="00A0DF"/>
      </a:accent4>
      <a:accent5>
        <a:srgbClr val="C8BB89"/>
      </a:accent5>
      <a:accent6>
        <a:srgbClr val="9ECEEB"/>
      </a:accent6>
      <a:hlink>
        <a:srgbClr val="EEEBAC"/>
      </a:hlink>
      <a:folHlink>
        <a:srgbClr val="998643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C5F0727A2F514D96511D59769752E8" ma:contentTypeVersion="0" ma:contentTypeDescription="Create a new document." ma:contentTypeScope="" ma:versionID="0bbdbf2bad20ffcdc62f196cbd83f715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F0A1DDF7-2B08-44B5-858D-1D3292743D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211B2165-AF80-44E4-BE6E-4E2F79A44FF0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4139DC36-81CC-479D-BA5A-B53081C5012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2FBFAAD-BA1B-447A-864E-D46844F87D0F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73</Words>
  <Application>Microsoft Office PowerPoint</Application>
  <PresentationFormat>On-screen Show (4:3)</PresentationFormat>
  <Paragraphs>43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Blank Presentation</vt:lpstr>
      <vt:lpstr>Julie S. Janson, President Duke Energy Ohio, Inc.  and Duke Energy Kentucky, Inc.</vt:lpstr>
      <vt:lpstr>The Goal</vt:lpstr>
      <vt:lpstr>The Motivation</vt:lpstr>
      <vt:lpstr>The Opportunity</vt:lpstr>
      <vt:lpstr>The Tools</vt:lpstr>
      <vt:lpstr>The Future</vt:lpstr>
      <vt:lpstr>Inclusion at Duke Energy</vt:lpstr>
      <vt:lpstr>Slide 8</vt:lpstr>
    </vt:vector>
  </TitlesOfParts>
  <Company>Duke Energy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Janssen</dc:creator>
  <cp:lastModifiedBy>phhoffm</cp:lastModifiedBy>
  <cp:revision>54</cp:revision>
  <dcterms:created xsi:type="dcterms:W3CDTF">2010-01-11T17:16:59Z</dcterms:created>
  <dcterms:modified xsi:type="dcterms:W3CDTF">2010-05-17T18:24:10Z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</Properties>
</file>